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353E-880E-4C36-A8F2-CCB8502E01BB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0F274-416E-4B39-9783-3032A71DE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7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353E-880E-4C36-A8F2-CCB8502E01BB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0F274-416E-4B39-9783-3032A71DE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22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353E-880E-4C36-A8F2-CCB8502E01BB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0F274-416E-4B39-9783-3032A71DE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3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353E-880E-4C36-A8F2-CCB8502E01BB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0F274-416E-4B39-9783-3032A71DE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53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353E-880E-4C36-A8F2-CCB8502E01BB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0F274-416E-4B39-9783-3032A71DE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02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353E-880E-4C36-A8F2-CCB8502E01BB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0F274-416E-4B39-9783-3032A71DE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353E-880E-4C36-A8F2-CCB8502E01BB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0F274-416E-4B39-9783-3032A71DE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71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353E-880E-4C36-A8F2-CCB8502E01BB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0F274-416E-4B39-9783-3032A71DE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84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353E-880E-4C36-A8F2-CCB8502E01BB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0F274-416E-4B39-9783-3032A71DE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4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353E-880E-4C36-A8F2-CCB8502E01BB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0F274-416E-4B39-9783-3032A71DE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614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353E-880E-4C36-A8F2-CCB8502E01BB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0F274-416E-4B39-9783-3032A71DE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570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E353E-880E-4C36-A8F2-CCB8502E01BB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0F274-416E-4B39-9783-3032A71DE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690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1369" y="1122363"/>
            <a:ext cx="9856631" cy="2342054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OSCILLATOR OPERATION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10</a:t>
            </a:r>
          </a:p>
          <a:p>
            <a:r>
              <a:rPr lang="en-US" dirty="0" smtClean="0"/>
              <a:t>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19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6986" y="365125"/>
            <a:ext cx="5041603" cy="581183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83335" y="5952066"/>
            <a:ext cx="101227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18.21 Practical phase-shift oscillator circuits: (a) FET version</a:t>
            </a:r>
          </a:p>
        </p:txBody>
      </p:sp>
    </p:spTree>
    <p:extLst>
      <p:ext uri="{BB962C8B-B14F-4D97-AF65-F5344CB8AC3E}">
        <p14:creationId xmlns:p14="http://schemas.microsoft.com/office/powerpoint/2010/main" val="334080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assume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 very good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approximation: input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impedance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(FET) =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infinite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assumption is valid as long as the oscillator operating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 is low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then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capacitive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impedances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neglected.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output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impedance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small compared 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impedance seen looking into the feedback network so that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attenuation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due 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loading occurs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these considerations are not always negligible, and the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amplifier stage gain is then selected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what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larger than the needed factor of 29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assure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oscillator action.</a:t>
            </a:r>
          </a:p>
        </p:txBody>
      </p:sp>
    </p:spTree>
    <p:extLst>
      <p:ext uri="{BB962C8B-B14F-4D97-AF65-F5344CB8AC3E}">
        <p14:creationId xmlns:p14="http://schemas.microsoft.com/office/powerpoint/2010/main" val="227157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27"/>
          </a:xfrm>
        </p:spPr>
        <p:txBody>
          <a:bodyPr>
            <a:normAutofit fontScale="90000"/>
          </a:bodyPr>
          <a:lstStyle/>
          <a:p>
            <a:r>
              <a:rPr lang="en-US" dirty="0"/>
              <a:t>Transistor Phase-Shift </a:t>
            </a:r>
            <a:r>
              <a:rPr lang="en-US" dirty="0" smtClean="0"/>
              <a:t>Oscillator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53588" y="1004551"/>
            <a:ext cx="3986845" cy="567958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357870" y="1004550"/>
            <a:ext cx="30823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18.21 Practical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phase-shift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oscillator circuits: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BJT version.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8789" y="1997682"/>
            <a:ext cx="8124799" cy="3903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transistor as (active element),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emitter-follower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stage.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common-emitter amplifier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 stage.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single transistor stage is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desired, the use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voltage-shunt feedback (as shown in Fig. 18.21b) is more suitable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feedback signal is coupled through the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feedback resistor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R′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series with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amplifier stage input resistance 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018" y="5808373"/>
            <a:ext cx="3945172" cy="10863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6168" y="5872112"/>
            <a:ext cx="3510474" cy="96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23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 Phase-Shift Oscillator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9002" y="1506750"/>
            <a:ext cx="10800796" cy="34258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6694" y="4803820"/>
            <a:ext cx="3057994" cy="1975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9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8381"/>
            <a:ext cx="10515600" cy="742458"/>
          </a:xfrm>
        </p:spPr>
        <p:txBody>
          <a:bodyPr/>
          <a:lstStyle/>
          <a:p>
            <a:r>
              <a:rPr lang="en-US" dirty="0"/>
              <a:t>WIEN BRIDGE OSCILLATOR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8490"/>
            <a:ext cx="11353800" cy="587276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Resistors </a:t>
            </a:r>
            <a:r>
              <a:rPr lang="en-US" dirty="0" smtClean="0">
                <a:solidFill>
                  <a:srgbClr val="FF0000"/>
                </a:solidFill>
              </a:rPr>
              <a:t>R1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R2</a:t>
            </a:r>
            <a:r>
              <a:rPr lang="en-US" dirty="0" smtClean="0"/>
              <a:t> and </a:t>
            </a:r>
            <a:r>
              <a:rPr lang="en-US" dirty="0"/>
              <a:t>capacitors </a:t>
            </a:r>
            <a:r>
              <a:rPr lang="en-US" dirty="0" smtClean="0">
                <a:solidFill>
                  <a:srgbClr val="FF0000"/>
                </a:solidFill>
              </a:rPr>
              <a:t>C1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C2</a:t>
            </a:r>
            <a:r>
              <a:rPr lang="en-US" dirty="0" smtClean="0"/>
              <a:t> form </a:t>
            </a:r>
            <a:r>
              <a:rPr lang="en-US" dirty="0">
                <a:solidFill>
                  <a:srgbClr val="FF0000"/>
                </a:solidFill>
              </a:rPr>
              <a:t>the frequency-adjustment elements,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while resistors </a:t>
            </a:r>
            <a:r>
              <a:rPr lang="en-US" dirty="0" smtClean="0">
                <a:solidFill>
                  <a:srgbClr val="FF0000"/>
                </a:solidFill>
              </a:rPr>
              <a:t>R3</a:t>
            </a:r>
            <a:r>
              <a:rPr lang="en-US" dirty="0" smtClean="0"/>
              <a:t> and </a:t>
            </a:r>
            <a:r>
              <a:rPr lang="en-US" dirty="0">
                <a:solidFill>
                  <a:srgbClr val="FF0000"/>
                </a:solidFill>
              </a:rPr>
              <a:t>R4</a:t>
            </a:r>
            <a:r>
              <a:rPr lang="en-US" dirty="0"/>
              <a:t> form part of the </a:t>
            </a:r>
            <a:r>
              <a:rPr lang="en-US" dirty="0">
                <a:solidFill>
                  <a:srgbClr val="FF0000"/>
                </a:solidFill>
              </a:rPr>
              <a:t>feedback path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op-amp output is connected as </a:t>
            </a:r>
            <a:r>
              <a:rPr lang="en-US" dirty="0" smtClean="0"/>
              <a:t>the bridge </a:t>
            </a:r>
            <a:r>
              <a:rPr lang="en-US" dirty="0"/>
              <a:t>input at points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and 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bridge circuit output at points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 is </a:t>
            </a:r>
            <a:r>
              <a:rPr lang="en-US" dirty="0"/>
              <a:t>the input to the op-amp.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7037" y="3105150"/>
            <a:ext cx="6473177" cy="375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6828"/>
            <a:ext cx="11353800" cy="4700789"/>
          </a:xfrm>
        </p:spPr>
        <p:txBody>
          <a:bodyPr/>
          <a:lstStyle/>
          <a:p>
            <a:r>
              <a:rPr lang="en-US" dirty="0"/>
              <a:t>Neglecting loading effects of the op-amp input and output impedances, the analysis of the bridge circuit results in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3809" y="2354014"/>
            <a:ext cx="4197104" cy="187025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4546" y="4224268"/>
            <a:ext cx="120374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If, in particular, the values are R1= R2 = R and C1 = C2 = C, the resulting oscillator frequency is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7449" y="4690846"/>
            <a:ext cx="2177838" cy="215696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745287" y="6025712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sufficient loop gain for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circuit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oscillate at the frequency</a:t>
            </a:r>
          </a:p>
        </p:txBody>
      </p:sp>
    </p:spTree>
    <p:extLst>
      <p:ext uri="{BB962C8B-B14F-4D97-AF65-F5344CB8AC3E}">
        <p14:creationId xmlns:p14="http://schemas.microsoft.com/office/powerpoint/2010/main" val="319088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TUNED OSCILLATOR CIRCUIT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Tuned-Input, Tuned-Output Oscillator Circuits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0469" y="1542289"/>
            <a:ext cx="6354972" cy="528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35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109" y="49302"/>
            <a:ext cx="10515600" cy="1325563"/>
          </a:xfrm>
        </p:spPr>
        <p:txBody>
          <a:bodyPr>
            <a:normAutofit/>
          </a:bodyPr>
          <a:lstStyle/>
          <a:p>
            <a:r>
              <a:rPr lang="sv-SE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Colpitts Oscillator</a:t>
            </a:r>
            <a:br>
              <a:rPr lang="sv-SE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FET COLPITTS OSCILLATOR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83357" y="1225519"/>
            <a:ext cx="6957728" cy="552632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225519"/>
            <a:ext cx="78045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The oscillator frequency can be found</a:t>
            </a:r>
          </a:p>
          <a:p>
            <a:r>
              <a:rPr lang="en-US" dirty="0"/>
              <a:t>to be</a:t>
            </a:r>
          </a:p>
        </p:txBody>
      </p:sp>
    </p:spTree>
    <p:extLst>
      <p:ext uri="{BB962C8B-B14F-4D97-AF65-F5344CB8AC3E}">
        <p14:creationId xmlns:p14="http://schemas.microsoft.com/office/powerpoint/2010/main" val="163167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2154"/>
          </a:xfrm>
        </p:spPr>
        <p:txBody>
          <a:bodyPr>
            <a:normAutofit/>
          </a:bodyPr>
          <a:lstStyle/>
          <a:p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TRANSISTOR COLPITTS OSCILLATOR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71246" y="1127381"/>
            <a:ext cx="6779050" cy="55809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367" y="1412583"/>
            <a:ext cx="3405360" cy="1938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8064"/>
          </a:xfrm>
        </p:spPr>
        <p:txBody>
          <a:bodyPr>
            <a:normAutofit/>
          </a:bodyPr>
          <a:lstStyle/>
          <a:p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 COLPITTS OSCILLATOR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76348" y="1493949"/>
            <a:ext cx="7315652" cy="49068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367" y="1412583"/>
            <a:ext cx="3405360" cy="1938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55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6999"/>
            <a:ext cx="10515600" cy="171576"/>
          </a:xfrm>
        </p:spPr>
        <p:txBody>
          <a:bodyPr>
            <a:no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OSCILLATOR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03" y="1040995"/>
            <a:ext cx="11449319" cy="423934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use of positive feedback that results in a feedback amplifier having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closed-loop gain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 greater than 1 and satisfies the phase conditions will result in operation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an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oscillator circuit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oscillator circuit then provides a varying output signal.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 output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signal varies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sinusoidally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circuit is referred to as a sinusoidal oscillator.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output voltage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rises quickly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one voltage level and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later drops quickly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another voltage level, the circuit is generally referred to as a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pulse or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square-wave oscillator.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20474" y="843240"/>
            <a:ext cx="4254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729" y="3773511"/>
            <a:ext cx="7768179" cy="311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05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2899" y="0"/>
            <a:ext cx="10515600" cy="965915"/>
          </a:xfrm>
        </p:spPr>
        <p:txBody>
          <a:bodyPr>
            <a:normAutofit/>
          </a:bodyPr>
          <a:lstStyle/>
          <a:p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Hartley Oscillator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elements in the basic resonant circuit of Fig. 18.25 are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X1 and X2 (inductors) and X3 (capacitor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the circuit is a Hartley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oscillator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FET HARTLEY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OSCILLATOR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inductors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L1 and L2 have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mutual coupling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M,which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be taken into account in determining the equivalent inductance for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resonant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tank circuit.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circuit frequency of oscillation is then given approximately by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1380" y="4969014"/>
            <a:ext cx="2954427" cy="1833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83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1685" y="283846"/>
            <a:ext cx="5396720" cy="5893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79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TRANSISTOR HARTLEY OSCILLATOR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62930" y="1361984"/>
            <a:ext cx="3955551" cy="52286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5166" y="1690688"/>
            <a:ext cx="2954427" cy="1833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77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 circuit as in </a:t>
            </a:r>
            <a:r>
              <a:rPr lang="en-US" dirty="0" smtClean="0"/>
              <a:t>Fig. below </a:t>
            </a:r>
            <a:r>
              <a:rPr lang="en-US" dirty="0"/>
              <a:t>and the following circuit values, calculate the circuit gain </a:t>
            </a:r>
            <a:r>
              <a:rPr lang="en-US" dirty="0" smtClean="0"/>
              <a:t>and the </a:t>
            </a:r>
            <a:r>
              <a:rPr lang="en-US" dirty="0"/>
              <a:t>input and output impedances with and without feedback: </a:t>
            </a:r>
            <a:r>
              <a:rPr lang="en-US" i="1" dirty="0"/>
              <a:t>RB </a:t>
            </a:r>
            <a:r>
              <a:rPr lang="en-US" dirty="0"/>
              <a:t> </a:t>
            </a:r>
            <a:r>
              <a:rPr lang="en-US" dirty="0" smtClean="0"/>
              <a:t>650 </a:t>
            </a:r>
            <a:r>
              <a:rPr lang="en-US" dirty="0" err="1" smtClean="0"/>
              <a:t>kohm</a:t>
            </a:r>
            <a:r>
              <a:rPr lang="en-US" dirty="0" smtClean="0"/>
              <a:t>, </a:t>
            </a:r>
            <a:r>
              <a:rPr lang="en-US" i="1" dirty="0"/>
              <a:t>RE </a:t>
            </a:r>
            <a:r>
              <a:rPr lang="en-US" dirty="0"/>
              <a:t> </a:t>
            </a:r>
            <a:r>
              <a:rPr lang="en-US" dirty="0" smtClean="0"/>
              <a:t>= 1.4 </a:t>
            </a:r>
            <a:r>
              <a:rPr lang="en-US" dirty="0" err="1" smtClean="0"/>
              <a:t>kohm</a:t>
            </a:r>
            <a:r>
              <a:rPr lang="en-US" dirty="0" smtClean="0"/>
              <a:t>, </a:t>
            </a:r>
            <a:r>
              <a:rPr lang="en-US" i="1" dirty="0" smtClean="0"/>
              <a:t>RC= </a:t>
            </a:r>
            <a:r>
              <a:rPr lang="en-US" dirty="0" smtClean="0"/>
              <a:t> 4 = </a:t>
            </a:r>
            <a:r>
              <a:rPr lang="en-US" dirty="0" err="1" smtClean="0"/>
              <a:t>kohm</a:t>
            </a:r>
            <a:r>
              <a:rPr lang="en-US" dirty="0" smtClean="0"/>
              <a:t>, </a:t>
            </a:r>
            <a:r>
              <a:rPr lang="en-US" dirty="0"/>
              <a:t>and  </a:t>
            </a:r>
            <a:r>
              <a:rPr lang="el-GR" dirty="0" smtClean="0"/>
              <a:t>β</a:t>
            </a:r>
            <a:r>
              <a:rPr lang="en-US" dirty="0" smtClean="0"/>
              <a:t>= </a:t>
            </a:r>
            <a:r>
              <a:rPr lang="en-US" dirty="0"/>
              <a:t>75. Use </a:t>
            </a:r>
            <a:r>
              <a:rPr lang="en-US" i="1" dirty="0"/>
              <a:t>VCC </a:t>
            </a:r>
            <a:r>
              <a:rPr lang="en-US" dirty="0"/>
              <a:t> 16 V.</a:t>
            </a:r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355" y="3594383"/>
            <a:ext cx="4010572" cy="3263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139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0"/>
            <a:ext cx="12192000" cy="655534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18.18, When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switch at the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amplifier input is open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 oscillation occurs. Consider that we have a imaginary voltage at the amplifier input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results in an output voltage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 =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the amplifier stage and in a voltage</a:t>
            </a:r>
          </a:p>
          <a:p>
            <a:pPr>
              <a:lnSpc>
                <a:spcPct val="170000"/>
              </a:lnSpc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the feedback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stage.</a:t>
            </a:r>
          </a:p>
          <a:p>
            <a:pPr>
              <a:lnSpc>
                <a:spcPct val="17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βA 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referred to as the loop gain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7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 amplifier and feedback network provide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of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correct magnitude and phase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170000"/>
              </a:lnSpc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made equal to Vi</a:t>
            </a:r>
          </a:p>
          <a:p>
            <a:pPr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switch is closed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imaginary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voltage Vi is removed</a:t>
            </a:r>
          </a:p>
          <a:p>
            <a:pPr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circuit will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continue operating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feedback voltage is sufficient to drive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amplifier)</a:t>
            </a:r>
          </a:p>
          <a:p>
            <a:pPr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feedback circuits resulting in a proper input voltage to sustain the loop operation.</a:t>
            </a:r>
          </a:p>
        </p:txBody>
      </p:sp>
    </p:spTree>
    <p:extLst>
      <p:ext uri="{BB962C8B-B14F-4D97-AF65-F5344CB8AC3E}">
        <p14:creationId xmlns:p14="http://schemas.microsoft.com/office/powerpoint/2010/main" val="206094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6244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Barkhausen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criterionfor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oscillation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820" y="811371"/>
            <a:ext cx="11960180" cy="5254578"/>
          </a:xfrm>
        </p:spPr>
        <p:txBody>
          <a:bodyPr>
            <a:normAutofit/>
          </a:bodyPr>
          <a:lstStyle/>
          <a:p>
            <a:r>
              <a:rPr lang="en-US" dirty="0"/>
              <a:t>The output waveform will still exist after the switch is closed if the </a:t>
            </a:r>
            <a:r>
              <a:rPr lang="en-US" dirty="0" smtClean="0"/>
              <a:t>condition is met</a:t>
            </a:r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en-US" dirty="0" smtClean="0">
                <a:solidFill>
                  <a:srgbClr val="FF0000"/>
                </a:solidFill>
              </a:rPr>
              <a:t>βA=1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known as the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Barkhausen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criterionfor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oscillation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reality, no input signal is needed to start the oscillator going. Only the condition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be satisfied for self-sustained oscillations to result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practice,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&gt; 1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started oscillating by amplifying noise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voltage.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resulting waveforms are never exactly sinusoidal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closer the value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exactly 1, the more nearly sinusoidal is the waveform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47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30334"/>
          </a:xfrm>
        </p:spPr>
        <p:txBody>
          <a:bodyPr>
            <a:normAutofit fontScale="90000"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18.19 shows how the noise signal results in a buildup of a steady-state oscillation condition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6473" y="579550"/>
            <a:ext cx="6983411" cy="352881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38200" y="4322786"/>
            <a:ext cx="1012279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Another way of seeing as an oscillator by basic feedback equation :</a:t>
            </a:r>
          </a:p>
          <a:p>
            <a:r>
              <a:rPr lang="en-US" dirty="0" err="1" smtClean="0"/>
              <a:t>Af</a:t>
            </a:r>
            <a:r>
              <a:rPr lang="en-US" dirty="0" smtClean="0"/>
              <a:t> =A/(1+</a:t>
            </a:r>
            <a:r>
              <a:rPr lang="el-GR" dirty="0" smtClean="0"/>
              <a:t>β</a:t>
            </a:r>
            <a:r>
              <a:rPr lang="en-US" dirty="0" smtClean="0"/>
              <a:t>A). When </a:t>
            </a:r>
            <a:r>
              <a:rPr lang="el-GR" dirty="0" smtClean="0"/>
              <a:t>β</a:t>
            </a:r>
            <a:r>
              <a:rPr lang="en-US" dirty="0" smtClean="0"/>
              <a:t>A = -1 or magnitude 1 at a phase angle of 180°,</a:t>
            </a:r>
          </a:p>
          <a:p>
            <a:r>
              <a:rPr lang="en-US" dirty="0" smtClean="0"/>
              <a:t> so, </a:t>
            </a:r>
            <a:r>
              <a:rPr lang="en-US" dirty="0" err="1" smtClean="0"/>
              <a:t>Af</a:t>
            </a:r>
            <a:r>
              <a:rPr lang="en-US" dirty="0" smtClean="0"/>
              <a:t> = infinite. </a:t>
            </a:r>
          </a:p>
          <a:p>
            <a:r>
              <a:rPr lang="en-US" dirty="0" smtClean="0"/>
              <a:t>an infinitesimal signal (noise voltage) can provide a measurable output voltage, and the circuit acts as an oscillator even without an input signal.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80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0790"/>
          </a:xfrm>
        </p:spPr>
        <p:txBody>
          <a:bodyPr>
            <a:normAutofit/>
          </a:bodyPr>
          <a:lstStyle/>
          <a:p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PHASE-SHIFT OSCILLATOR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 example of an oscillator </a:t>
            </a:r>
            <a:r>
              <a:rPr lang="en-US" dirty="0" smtClean="0"/>
              <a:t>circuit</a:t>
            </a:r>
          </a:p>
          <a:p>
            <a:r>
              <a:rPr lang="en-US" dirty="0" smtClean="0"/>
              <a:t>An </a:t>
            </a:r>
            <a:r>
              <a:rPr lang="en-US" dirty="0"/>
              <a:t>idealized version of this circuit is shown </a:t>
            </a:r>
            <a:r>
              <a:rPr lang="en-US" dirty="0" err="1" smtClean="0"/>
              <a:t>inFig</a:t>
            </a:r>
            <a:r>
              <a:rPr lang="en-US" dirty="0"/>
              <a:t>. </a:t>
            </a:r>
            <a:r>
              <a:rPr lang="en-US" dirty="0" smtClean="0"/>
              <a:t>18.20.</a:t>
            </a:r>
          </a:p>
          <a:p>
            <a:r>
              <a:rPr lang="en-US" dirty="0" smtClean="0"/>
              <a:t>For oscillation must </a:t>
            </a:r>
            <a:r>
              <a:rPr lang="el-GR" dirty="0" smtClean="0"/>
              <a:t>β</a:t>
            </a:r>
            <a:r>
              <a:rPr lang="en-US" dirty="0" smtClean="0"/>
              <a:t>A&gt; 1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phase </a:t>
            </a:r>
            <a:r>
              <a:rPr lang="en-US" dirty="0"/>
              <a:t>shift around the feedback network is 180°(providing positive feedback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We </a:t>
            </a:r>
            <a:r>
              <a:rPr lang="en-US" dirty="0"/>
              <a:t>are considering </a:t>
            </a:r>
            <a:r>
              <a:rPr lang="en-US" dirty="0" smtClean="0"/>
              <a:t>by </a:t>
            </a:r>
            <a:r>
              <a:rPr lang="en-US" dirty="0"/>
              <a:t>a perfect source (zero source impedance)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and </a:t>
            </a:r>
            <a:r>
              <a:rPr lang="en-US" dirty="0"/>
              <a:t>the output </a:t>
            </a:r>
            <a:r>
              <a:rPr lang="en-US" dirty="0" smtClean="0"/>
              <a:t>of the </a:t>
            </a:r>
            <a:r>
              <a:rPr lang="en-US" dirty="0"/>
              <a:t>feedback </a:t>
            </a:r>
            <a:r>
              <a:rPr lang="en-US" dirty="0" smtClean="0"/>
              <a:t>network </a:t>
            </a:r>
            <a:r>
              <a:rPr lang="en-US" dirty="0"/>
              <a:t>connected </a:t>
            </a:r>
            <a:r>
              <a:rPr lang="en-US" dirty="0" smtClean="0"/>
              <a:t> with </a:t>
            </a:r>
            <a:r>
              <a:rPr lang="en-US" dirty="0"/>
              <a:t>perfect load (infinite load impedance).</a:t>
            </a:r>
          </a:p>
          <a:p>
            <a:endParaRPr lang="en-US" dirty="0" smtClean="0"/>
          </a:p>
          <a:p>
            <a:r>
              <a:rPr lang="en-US" dirty="0" smtClean="0"/>
              <a:t>Practical </a:t>
            </a:r>
            <a:r>
              <a:rPr lang="en-US" dirty="0"/>
              <a:t>circuit versions will then be considered.</a:t>
            </a:r>
          </a:p>
        </p:txBody>
      </p:sp>
    </p:spTree>
    <p:extLst>
      <p:ext uri="{BB962C8B-B14F-4D97-AF65-F5344CB8AC3E}">
        <p14:creationId xmlns:p14="http://schemas.microsoft.com/office/powerpoint/2010/main" val="42601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0" y="200025"/>
            <a:ext cx="7008790" cy="36562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673" y="3970727"/>
            <a:ext cx="5468625" cy="215472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460298" y="5459500"/>
            <a:ext cx="27190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and the phase shift is 180°.</a:t>
            </a:r>
          </a:p>
        </p:txBody>
      </p:sp>
      <p:sp>
        <p:nvSpPr>
          <p:cNvPr id="8" name="Rectangle 7"/>
          <p:cNvSpPr/>
          <p:nvPr/>
        </p:nvSpPr>
        <p:spPr>
          <a:xfrm>
            <a:off x="838200" y="6055231"/>
            <a:ext cx="24182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For the loop </a:t>
            </a:r>
            <a:r>
              <a:rPr lang="en-US" dirty="0" smtClean="0"/>
              <a:t>gain </a:t>
            </a:r>
            <a:r>
              <a:rPr lang="el-GR" dirty="0" smtClean="0"/>
              <a:t>β</a:t>
            </a:r>
            <a:r>
              <a:rPr lang="en-US" dirty="0" smtClean="0"/>
              <a:t>A &gt;1 </a:t>
            </a:r>
          </a:p>
          <a:p>
            <a:r>
              <a:rPr lang="en-US" dirty="0" smtClean="0"/>
              <a:t>So, A &gt;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58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values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and C 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(at a specific frequency) 60°-phase shift per section for three sections, resulting in a 180°phase shift, as desired.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 result that the total phase shift be 180°is all that is important.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one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would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provide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same phase shift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(overall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phase shift is 180°).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were desired to obtain exactly a 60°phase shift for each of three stages,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emitter-follower stages would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needed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each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RC section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prevent each from being loaded from the following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circuit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748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FET Phase-Shift Oscillator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amplifier </a:t>
            </a:r>
            <a:r>
              <a:rPr lang="en-US" dirty="0" smtClean="0"/>
              <a:t>stage is </a:t>
            </a:r>
            <a:r>
              <a:rPr lang="en-US" dirty="0"/>
              <a:t>self-biased with a capacitor bypassed source resistor </a:t>
            </a:r>
            <a:r>
              <a:rPr lang="en-US" dirty="0" smtClean="0"/>
              <a:t>RS and </a:t>
            </a:r>
            <a:r>
              <a:rPr lang="en-US" dirty="0"/>
              <a:t>a drain bias </a:t>
            </a:r>
            <a:r>
              <a:rPr lang="en-US" dirty="0" smtClean="0"/>
              <a:t>resistor RD</a:t>
            </a:r>
            <a:r>
              <a:rPr lang="en-US" dirty="0"/>
              <a:t>. The FET device parameters of interest are </a:t>
            </a:r>
            <a:r>
              <a:rPr lang="en-US" dirty="0" err="1" smtClean="0"/>
              <a:t>gm</a:t>
            </a:r>
            <a:r>
              <a:rPr lang="en-US" dirty="0" smtClean="0"/>
              <a:t> and rd.</a:t>
            </a:r>
          </a:p>
          <a:p>
            <a:r>
              <a:rPr lang="en-US" dirty="0"/>
              <a:t>amplifier gain magnitude is calculated from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3646" y="3605558"/>
            <a:ext cx="5210644" cy="1351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78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1116</Words>
  <Application>Microsoft Office PowerPoint</Application>
  <PresentationFormat>Custom</PresentationFormat>
  <Paragraphs>89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OSCILLATOR OPERATION</vt:lpstr>
      <vt:lpstr>OSCILLATOR OPERATION</vt:lpstr>
      <vt:lpstr>PowerPoint Presentation</vt:lpstr>
      <vt:lpstr>Barkhausen criterionfor oscillation</vt:lpstr>
      <vt:lpstr>Figure 18.19 shows how the noise signal results in a buildup of a steady-state oscillation condition </vt:lpstr>
      <vt:lpstr>PHASE-SHIFT OSCILLATOR</vt:lpstr>
      <vt:lpstr>PowerPoint Presentation</vt:lpstr>
      <vt:lpstr>PowerPoint Presentation</vt:lpstr>
      <vt:lpstr>FET Phase-Shift Oscillator</vt:lpstr>
      <vt:lpstr>PowerPoint Presentation</vt:lpstr>
      <vt:lpstr>PowerPoint Presentation</vt:lpstr>
      <vt:lpstr>Transistor Phase-Shift Oscillator</vt:lpstr>
      <vt:lpstr>IC Phase-Shift Oscillator</vt:lpstr>
      <vt:lpstr>WIEN BRIDGE OSCILLATOR</vt:lpstr>
      <vt:lpstr>PowerPoint Presentation</vt:lpstr>
      <vt:lpstr>TUNED OSCILLATOR CIRCUIT Tuned-Input, Tuned-Output Oscillator Circuits</vt:lpstr>
      <vt:lpstr>Colpitts Oscillator FET COLPITTS OSCILLATOR</vt:lpstr>
      <vt:lpstr>TRANSISTOR COLPITTS OSCILLATOR</vt:lpstr>
      <vt:lpstr>IC COLPITTS OSCILLATOR</vt:lpstr>
      <vt:lpstr>Hartley Oscillator</vt:lpstr>
      <vt:lpstr>PowerPoint Presentation</vt:lpstr>
      <vt:lpstr>TRANSISTOR HARTLEY OSCILLATOR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ammar alndawy</dc:creator>
  <cp:lastModifiedBy>ibr</cp:lastModifiedBy>
  <cp:revision>83</cp:revision>
  <dcterms:created xsi:type="dcterms:W3CDTF">2016-01-06T11:50:56Z</dcterms:created>
  <dcterms:modified xsi:type="dcterms:W3CDTF">2016-01-07T06:59:24Z</dcterms:modified>
</cp:coreProperties>
</file>